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75" autoAdjust="0"/>
  </p:normalViewPr>
  <p:slideViewPr>
    <p:cSldViewPr snapToGrid="0">
      <p:cViewPr varScale="1">
        <p:scale>
          <a:sx n="69" d="100"/>
          <a:sy n="69" d="100"/>
        </p:scale>
        <p:origin x="12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41FEE-69D7-49A0-B085-BC59440DDB16}"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5A4CE-304D-4B22-8CBD-CB413D77FA79}" type="slidenum">
              <a:rPr lang="en-US" smtClean="0"/>
              <a:t>‹#›</a:t>
            </a:fld>
            <a:endParaRPr lang="en-US"/>
          </a:p>
        </p:txBody>
      </p:sp>
    </p:spTree>
    <p:extLst>
      <p:ext uri="{BB962C8B-B14F-4D97-AF65-F5344CB8AC3E}">
        <p14:creationId xmlns:p14="http://schemas.microsoft.com/office/powerpoint/2010/main" val="203401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thobservatory.nasa.gov/images/80102/snow-cover-extent-declines-in-the-arcti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sa.gov/feature/goddard/2019/arctic-sea-ice-2019-wintertime-extent-is-seventh-lowe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s.nasa.gov/hurricanes/tag/mangkhut-20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vs.gsfc.nasa.gov/307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5A4CE-304D-4B22-8CBD-CB413D77FA79}" type="slidenum">
              <a:rPr lang="en-US" smtClean="0"/>
              <a:t>7</a:t>
            </a:fld>
            <a:endParaRPr lang="en-US"/>
          </a:p>
        </p:txBody>
      </p:sp>
    </p:spTree>
    <p:extLst>
      <p:ext uri="{BB962C8B-B14F-4D97-AF65-F5344CB8AC3E}">
        <p14:creationId xmlns:p14="http://schemas.microsoft.com/office/powerpoint/2010/main" val="149553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https://earthobservatory.nasa.gov/images/80102/snow-cover-extent-declines-in-the-arctic</a:t>
            </a:r>
            <a:endParaRPr lang="en-US" dirty="0"/>
          </a:p>
        </p:txBody>
      </p:sp>
      <p:sp>
        <p:nvSpPr>
          <p:cNvPr id="4" name="Slide Number Placeholder 3"/>
          <p:cNvSpPr>
            <a:spLocks noGrp="1"/>
          </p:cNvSpPr>
          <p:nvPr>
            <p:ph type="sldNum" sz="quarter" idx="5"/>
          </p:nvPr>
        </p:nvSpPr>
        <p:spPr/>
        <p:txBody>
          <a:bodyPr/>
          <a:lstStyle/>
          <a:p>
            <a:fld id="{1B05A4CE-304D-4B22-8CBD-CB413D77FA79}" type="slidenum">
              <a:rPr lang="en-US" smtClean="0"/>
              <a:t>8</a:t>
            </a:fld>
            <a:endParaRPr lang="en-US"/>
          </a:p>
        </p:txBody>
      </p:sp>
    </p:spTree>
    <p:extLst>
      <p:ext uri="{BB962C8B-B14F-4D97-AF65-F5344CB8AC3E}">
        <p14:creationId xmlns:p14="http://schemas.microsoft.com/office/powerpoint/2010/main" val="152999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https://www.nasa.gov/feature/goddard/2019/arctic-sea-ice-2019-wintertime-extent-is-seventh-lowest</a:t>
            </a:r>
            <a:endParaRPr lang="en-US" dirty="0"/>
          </a:p>
        </p:txBody>
      </p:sp>
      <p:sp>
        <p:nvSpPr>
          <p:cNvPr id="4" name="Slide Number Placeholder 3"/>
          <p:cNvSpPr>
            <a:spLocks noGrp="1"/>
          </p:cNvSpPr>
          <p:nvPr>
            <p:ph type="sldNum" sz="quarter" idx="5"/>
          </p:nvPr>
        </p:nvSpPr>
        <p:spPr/>
        <p:txBody>
          <a:bodyPr/>
          <a:lstStyle/>
          <a:p>
            <a:fld id="{1B05A4CE-304D-4B22-8CBD-CB413D77FA79}" type="slidenum">
              <a:rPr lang="en-US" smtClean="0"/>
              <a:t>10</a:t>
            </a:fld>
            <a:endParaRPr lang="en-US"/>
          </a:p>
        </p:txBody>
      </p:sp>
    </p:spTree>
    <p:extLst>
      <p:ext uri="{BB962C8B-B14F-4D97-AF65-F5344CB8AC3E}">
        <p14:creationId xmlns:p14="http://schemas.microsoft.com/office/powerpoint/2010/main" val="306711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https://blogs.nasa.gov/hurricanes/tag/mangkhut-2018/</a:t>
            </a:r>
            <a:endParaRPr lang="en-US" dirty="0"/>
          </a:p>
        </p:txBody>
      </p:sp>
      <p:sp>
        <p:nvSpPr>
          <p:cNvPr id="4" name="Slide Number Placeholder 3"/>
          <p:cNvSpPr>
            <a:spLocks noGrp="1"/>
          </p:cNvSpPr>
          <p:nvPr>
            <p:ph type="sldNum" sz="quarter" idx="5"/>
          </p:nvPr>
        </p:nvSpPr>
        <p:spPr/>
        <p:txBody>
          <a:bodyPr/>
          <a:lstStyle/>
          <a:p>
            <a:fld id="{1B05A4CE-304D-4B22-8CBD-CB413D77FA79}" type="slidenum">
              <a:rPr lang="en-US" smtClean="0"/>
              <a:t>11</a:t>
            </a:fld>
            <a:endParaRPr lang="en-US"/>
          </a:p>
        </p:txBody>
      </p:sp>
    </p:spTree>
    <p:extLst>
      <p:ext uri="{BB962C8B-B14F-4D97-AF65-F5344CB8AC3E}">
        <p14:creationId xmlns:p14="http://schemas.microsoft.com/office/powerpoint/2010/main" val="394356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https://svs.gsfc.nasa.gov/30794</a:t>
            </a:r>
            <a:endParaRPr lang="en-US" dirty="0"/>
          </a:p>
        </p:txBody>
      </p:sp>
      <p:sp>
        <p:nvSpPr>
          <p:cNvPr id="4" name="Slide Number Placeholder 3"/>
          <p:cNvSpPr>
            <a:spLocks noGrp="1"/>
          </p:cNvSpPr>
          <p:nvPr>
            <p:ph type="sldNum" sz="quarter" idx="5"/>
          </p:nvPr>
        </p:nvSpPr>
        <p:spPr/>
        <p:txBody>
          <a:bodyPr/>
          <a:lstStyle/>
          <a:p>
            <a:fld id="{1B05A4CE-304D-4B22-8CBD-CB413D77FA79}" type="slidenum">
              <a:rPr lang="en-US" smtClean="0"/>
              <a:t>12</a:t>
            </a:fld>
            <a:endParaRPr lang="en-US"/>
          </a:p>
        </p:txBody>
      </p:sp>
    </p:spTree>
    <p:extLst>
      <p:ext uri="{BB962C8B-B14F-4D97-AF65-F5344CB8AC3E}">
        <p14:creationId xmlns:p14="http://schemas.microsoft.com/office/powerpoint/2010/main" val="258411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B4D5-54A1-4AF1-AC64-7F2E335D8F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8F9BC-1200-48BD-B81E-D59061BD3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294B2-FE6E-4E43-B17B-FF8BC94591E4}"/>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C9819800-D24F-4DAD-A2C0-CB36FBF2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766E9-35F2-45CD-80F7-6769696B1B9F}"/>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130196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86EE-D196-4BA0-8D7A-C701E6D785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4C485-745D-40F1-81E8-5F26B34F1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2C008-6C85-4062-BE1D-CE86FDE7B8CF}"/>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5CE973DF-B63C-4168-BD33-2FD523159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17170-E210-4CD3-9C96-2EB1C00468F2}"/>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326345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A347D-B760-4F6A-8F2E-9E61DA0E9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C65D7-2418-4D19-BD44-ABD93B9460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A88EE-039A-4F92-88CA-695CE3A0E317}"/>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251743C0-BB0D-489C-9D95-73B91ADB3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87271-117A-418F-87A2-D5BA59F8AE04}"/>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346052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47D6-F812-427F-962C-8E2BC2512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BA0E2-C8FE-473A-8524-F8B4D8D18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06092-E5E4-4B00-A3C2-A8EC9696E385}"/>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423A09AB-811E-4637-81DA-6466072B7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D1046-0F93-42B3-80CE-6713CF161CC2}"/>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144254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75CC-7C6F-46D5-B45C-2673C95BF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718C32-6D4C-479E-9D9A-CBDCE7C97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B9E5F-6041-404D-BB5F-213F8873A471}"/>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C1745E73-8EF8-469F-B2F4-92F3E29C3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7DB4-F4CF-427D-BD09-36831DD1F891}"/>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242998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7E8D-895A-4A4F-9443-84797B708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861AA-C37C-456C-BF61-C03AA3594B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4F189-F656-49A3-980F-52C97B833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459AA-0D9D-47AA-9A5E-B20736F96364}"/>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6" name="Footer Placeholder 5">
            <a:extLst>
              <a:ext uri="{FF2B5EF4-FFF2-40B4-BE49-F238E27FC236}">
                <a16:creationId xmlns:a16="http://schemas.microsoft.com/office/drawing/2014/main" id="{EF75709A-4585-40C8-80C9-AA2DE90A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189B0-6C11-43E3-BD0C-A043678AA374}"/>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401777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0D0B-85D6-4405-9242-1C54D7B715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67995-E83A-43EA-A940-E18C222DD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14390-4D17-40D8-828C-196F762C8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4A2A64-CBDA-4EA0-90DE-1F4AD4CFC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268256-E8FB-429A-AB12-3DA541D45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870E7-16BD-4D4B-BFAA-30DA514CDE72}"/>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8" name="Footer Placeholder 7">
            <a:extLst>
              <a:ext uri="{FF2B5EF4-FFF2-40B4-BE49-F238E27FC236}">
                <a16:creationId xmlns:a16="http://schemas.microsoft.com/office/drawing/2014/main" id="{23BE5B09-B6B1-4FA6-B718-6361757AD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C5AEC9-D184-4BF0-8D5C-FF45676E19E1}"/>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7253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3199-7086-4D1B-89EE-E95893BC2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DB15C-30F8-4B94-81FE-64ECBEE38F9E}"/>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4" name="Footer Placeholder 3">
            <a:extLst>
              <a:ext uri="{FF2B5EF4-FFF2-40B4-BE49-F238E27FC236}">
                <a16:creationId xmlns:a16="http://schemas.microsoft.com/office/drawing/2014/main" id="{AA969E52-110D-4C8F-B08D-0E73EBDF25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4272E-AB4E-4A39-8FDF-FB5A4D04B175}"/>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428340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9AEA6-09C1-4FE3-81AE-100116366965}"/>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3" name="Footer Placeholder 2">
            <a:extLst>
              <a:ext uri="{FF2B5EF4-FFF2-40B4-BE49-F238E27FC236}">
                <a16:creationId xmlns:a16="http://schemas.microsoft.com/office/drawing/2014/main" id="{464923D1-A2FB-4522-9C30-1D1C5A8D35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02B9F0-5740-4D11-88B2-297B2E62920D}"/>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276832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42FD-B566-4966-8091-B1B43B736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ED4AB-9823-49A5-A510-E12DCE261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01CC4-6FB7-44A7-8C43-0012374D1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5A77-6BA6-431D-84CA-613874AD7D47}"/>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6" name="Footer Placeholder 5">
            <a:extLst>
              <a:ext uri="{FF2B5EF4-FFF2-40B4-BE49-F238E27FC236}">
                <a16:creationId xmlns:a16="http://schemas.microsoft.com/office/drawing/2014/main" id="{BD8841A1-1A53-4A04-9ECC-F51E14219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49953-8710-4A92-A4CB-B44246C60BB7}"/>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20706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B45C-C051-437A-B30F-DFFDEF52E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E2380-D2C8-4DDC-8FF5-9E04E70B7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BB55F2-80DA-483A-A2F2-3F0DEF75B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03010-DC41-43BC-8FFF-17A9B751675B}"/>
              </a:ext>
            </a:extLst>
          </p:cNvPr>
          <p:cNvSpPr>
            <a:spLocks noGrp="1"/>
          </p:cNvSpPr>
          <p:nvPr>
            <p:ph type="dt" sz="half" idx="10"/>
          </p:nvPr>
        </p:nvSpPr>
        <p:spPr/>
        <p:txBody>
          <a:bodyPr/>
          <a:lstStyle/>
          <a:p>
            <a:fld id="{3BD4EDB5-F2F7-44EA-B096-104871CA73E1}" type="datetimeFigureOut">
              <a:rPr lang="en-US" smtClean="0"/>
              <a:t>5/9/2019</a:t>
            </a:fld>
            <a:endParaRPr lang="en-US"/>
          </a:p>
        </p:txBody>
      </p:sp>
      <p:sp>
        <p:nvSpPr>
          <p:cNvPr id="6" name="Footer Placeholder 5">
            <a:extLst>
              <a:ext uri="{FF2B5EF4-FFF2-40B4-BE49-F238E27FC236}">
                <a16:creationId xmlns:a16="http://schemas.microsoft.com/office/drawing/2014/main" id="{E1354D6B-4582-42B7-A3BE-356DE44F8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2F529-D9D8-462F-A809-71F7777F2713}"/>
              </a:ext>
            </a:extLst>
          </p:cNvPr>
          <p:cNvSpPr>
            <a:spLocks noGrp="1"/>
          </p:cNvSpPr>
          <p:nvPr>
            <p:ph type="sldNum" sz="quarter" idx="12"/>
          </p:nvPr>
        </p:nvSpPr>
        <p:spPr/>
        <p:txBody>
          <a:bodyPr/>
          <a:lstStyle/>
          <a:p>
            <a:fld id="{869EF034-DA69-49F1-9564-5C5956D88F33}" type="slidenum">
              <a:rPr lang="en-US" smtClean="0"/>
              <a:t>‹#›</a:t>
            </a:fld>
            <a:endParaRPr lang="en-US"/>
          </a:p>
        </p:txBody>
      </p:sp>
    </p:spTree>
    <p:extLst>
      <p:ext uri="{BB962C8B-B14F-4D97-AF65-F5344CB8AC3E}">
        <p14:creationId xmlns:p14="http://schemas.microsoft.com/office/powerpoint/2010/main" val="21873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ED6D3-CD5F-4FAC-A977-58A51A759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95612-75EB-45D8-AB67-794B0A5D4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2CD4F-3DB9-48CC-884B-DC2A2C8DB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4EDB5-F2F7-44EA-B096-104871CA73E1}" type="datetimeFigureOut">
              <a:rPr lang="en-US" smtClean="0"/>
              <a:t>5/9/2019</a:t>
            </a:fld>
            <a:endParaRPr lang="en-US"/>
          </a:p>
        </p:txBody>
      </p:sp>
      <p:sp>
        <p:nvSpPr>
          <p:cNvPr id="5" name="Footer Placeholder 4">
            <a:extLst>
              <a:ext uri="{FF2B5EF4-FFF2-40B4-BE49-F238E27FC236}">
                <a16:creationId xmlns:a16="http://schemas.microsoft.com/office/drawing/2014/main" id="{D02E0D48-0404-4613-8212-D33E02048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019CEE-5331-4E5A-8F03-9A9F8F6B1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EF034-DA69-49F1-9564-5C5956D88F33}" type="slidenum">
              <a:rPr lang="en-US" smtClean="0"/>
              <a:t>‹#›</a:t>
            </a:fld>
            <a:endParaRPr lang="en-US"/>
          </a:p>
        </p:txBody>
      </p:sp>
    </p:spTree>
    <p:extLst>
      <p:ext uri="{BB962C8B-B14F-4D97-AF65-F5344CB8AC3E}">
        <p14:creationId xmlns:p14="http://schemas.microsoft.com/office/powerpoint/2010/main" val="276046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AMuz_21RLE8?feature=oembed" TargetMode="External"/><Relationship Id="rId5" Type="http://schemas.openxmlformats.org/officeDocument/2006/relationships/image" Target="../media/image10.jpeg"/><Relationship Id="rId4" Type="http://schemas.openxmlformats.org/officeDocument/2006/relationships/hyperlink" Target="https://climate.nasa.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hyperlink" Target="https://climate.nasa.gov/" TargetMode="Externa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nas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imate.nasa.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limate.nasa.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limate.nasa.go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limate.nasa.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2B77DBF-AFA7-4E37-9408-901B17790484}"/>
              </a:ext>
            </a:extLst>
          </p:cNvPr>
          <p:cNvSpPr>
            <a:spLocks noGrp="1" noChangeArrowheads="1"/>
          </p:cNvSpPr>
          <p:nvPr>
            <p:ph type="ctrTitle"/>
          </p:nvPr>
        </p:nvSpPr>
        <p:spPr bwMode="auto">
          <a:xfrm>
            <a:off x="4823855" y="2505670"/>
            <a:ext cx="2544286"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rgbClr val="C00000"/>
                </a:solidFill>
                <a:effectLst/>
                <a:latin typeface="Roboto"/>
              </a:rPr>
              <a:t>Didgeridata</a:t>
            </a:r>
            <a:br>
              <a:rPr kumimoji="0" lang="en-US" altLang="en-US" sz="3600" i="0" u="none" strike="noStrike" cap="none" normalizeH="0" baseline="0" dirty="0">
                <a:ln>
                  <a:noFill/>
                </a:ln>
                <a:solidFill>
                  <a:srgbClr val="C00000"/>
                </a:solidFill>
                <a:effectLst/>
                <a:latin typeface="Roboto"/>
              </a:rPr>
            </a:br>
            <a:r>
              <a:rPr kumimoji="0" lang="en-US" altLang="en-US" sz="1800" i="0" u="none" strike="noStrike" cap="none" normalizeH="0" baseline="0" dirty="0">
                <a:ln>
                  <a:noFill/>
                </a:ln>
                <a:solidFill>
                  <a:srgbClr val="C00000"/>
                </a:solidFill>
                <a:effectLst/>
                <a:latin typeface="Roboto"/>
              </a:rPr>
              <a:t>MIT STEAM Camp</a:t>
            </a:r>
            <a:endParaRPr kumimoji="0" lang="en-US" altLang="en-US" sz="1800" i="0" u="none" strike="noStrike" cap="none" normalizeH="0" baseline="0" dirty="0">
              <a:ln>
                <a:noFill/>
              </a:ln>
              <a:solidFill>
                <a:srgbClr val="C00000"/>
              </a:solidFill>
              <a:effectLst/>
            </a:endParaRPr>
          </a:p>
        </p:txBody>
      </p:sp>
      <p:sp>
        <p:nvSpPr>
          <p:cNvPr id="5" name="Rectangle 1">
            <a:extLst>
              <a:ext uri="{FF2B5EF4-FFF2-40B4-BE49-F238E27FC236}">
                <a16:creationId xmlns:a16="http://schemas.microsoft.com/office/drawing/2014/main" id="{34884289-ED5C-4998-8EF9-BDB9D02D2C08}"/>
              </a:ext>
            </a:extLst>
          </p:cNvPr>
          <p:cNvSpPr txBox="1">
            <a:spLocks noChangeArrowheads="1"/>
          </p:cNvSpPr>
          <p:nvPr/>
        </p:nvSpPr>
        <p:spPr bwMode="auto">
          <a:xfrm>
            <a:off x="5718330" y="3592681"/>
            <a:ext cx="75533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algn="ctr" defTabSz="914400" rtl="0" eaLnBrk="0" fontAlgn="base" latinLnBrk="0" hangingPunct="0">
              <a:lnSpc>
                <a:spcPct val="90000"/>
              </a:lnSpc>
              <a:spcBef>
                <a:spcPct val="0"/>
              </a:spcBef>
              <a:spcAft>
                <a:spcPct val="0"/>
              </a:spcAft>
              <a:buNone/>
              <a:defRPr sz="60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2000" dirty="0">
                <a:solidFill>
                  <a:srgbClr val="545454"/>
                </a:solidFill>
                <a:latin typeface="Roboto"/>
              </a:rPr>
              <a:t>2019</a:t>
            </a:r>
            <a:endParaRPr lang="en-US" altLang="en-US" sz="2000" dirty="0"/>
          </a:p>
        </p:txBody>
      </p:sp>
    </p:spTree>
    <p:extLst>
      <p:ext uri="{BB962C8B-B14F-4D97-AF65-F5344CB8AC3E}">
        <p14:creationId xmlns:p14="http://schemas.microsoft.com/office/powerpoint/2010/main" val="13093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4">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CFE9D1A4-E17A-4D7D-A19D-730E1C78B197}"/>
              </a:ext>
            </a:extLst>
          </p:cNvPr>
          <p:cNvSpPr txBox="1"/>
          <p:nvPr/>
        </p:nvSpPr>
        <p:spPr>
          <a:xfrm>
            <a:off x="4567431" y="4917155"/>
            <a:ext cx="6096000" cy="707886"/>
          </a:xfrm>
          <a:prstGeom prst="rect">
            <a:avLst/>
          </a:prstGeom>
          <a:noFill/>
        </p:spPr>
        <p:txBody>
          <a:bodyPr wrap="square" rtlCol="0">
            <a:spAutoFit/>
          </a:bodyPr>
          <a:lstStyle/>
          <a:p>
            <a:pPr algn="ctr"/>
            <a:r>
              <a:rPr lang="en-US" sz="1000" dirty="0">
                <a:solidFill>
                  <a:schemeClr val="bg1">
                    <a:lumMod val="75000"/>
                  </a:schemeClr>
                </a:solidFill>
              </a:rPr>
              <a:t>Every year, sea ice fluctuates through the seasons, growing in the winter and shrinking in the summer. This year, Arctic sea ice reached its annual maximum March 13, 2019. It wasn’t a record low, but it continued a trend of declining sea ice maximums and minimums..</a:t>
            </a:r>
            <a:br>
              <a:rPr lang="en-US" sz="1000" dirty="0">
                <a:solidFill>
                  <a:schemeClr val="bg1">
                    <a:lumMod val="75000"/>
                  </a:schemeClr>
                </a:solidFill>
              </a:rPr>
            </a:br>
            <a:r>
              <a:rPr lang="en-US" sz="1000" dirty="0">
                <a:solidFill>
                  <a:schemeClr val="bg1">
                    <a:lumMod val="75000"/>
                  </a:schemeClr>
                </a:solidFill>
              </a:rPr>
              <a:t>Credit: NASA's Goddard Space Flight Center/ Katy </a:t>
            </a:r>
            <a:r>
              <a:rPr lang="en-US" sz="1000" dirty="0" err="1">
                <a:solidFill>
                  <a:schemeClr val="bg1">
                    <a:lumMod val="75000"/>
                  </a:schemeClr>
                </a:solidFill>
              </a:rPr>
              <a:t>Mersmann</a:t>
            </a:r>
            <a:endParaRPr lang="en-US" sz="1000" dirty="0">
              <a:solidFill>
                <a:schemeClr val="bg1">
                  <a:lumMod val="75000"/>
                </a:schemeClr>
              </a:solidFill>
            </a:endParaRPr>
          </a:p>
        </p:txBody>
      </p:sp>
      <p:pic>
        <p:nvPicPr>
          <p:cNvPr id="5" name="Online Media 4" title="2019 Arctic Sea Ice Maximum Continues Trend of Decline">
            <a:hlinkClick r:id="" action="ppaction://media"/>
            <a:extLst>
              <a:ext uri="{FF2B5EF4-FFF2-40B4-BE49-F238E27FC236}">
                <a16:creationId xmlns:a16="http://schemas.microsoft.com/office/drawing/2014/main" id="{3270DEDB-75AC-4EE4-AC1D-BE16C841624D}"/>
              </a:ext>
            </a:extLst>
          </p:cNvPr>
          <p:cNvPicPr>
            <a:picLocks noRot="1" noChangeAspect="1"/>
          </p:cNvPicPr>
          <p:nvPr>
            <a:videoFile r:link="rId1"/>
          </p:nvPr>
        </p:nvPicPr>
        <p:blipFill>
          <a:blip r:embed="rId5"/>
          <a:stretch>
            <a:fillRect/>
          </a:stretch>
        </p:blipFill>
        <p:spPr>
          <a:xfrm>
            <a:off x="4567431" y="1515135"/>
            <a:ext cx="6096000" cy="3429000"/>
          </a:xfrm>
          <a:prstGeom prst="rect">
            <a:avLst/>
          </a:prstGeom>
        </p:spPr>
      </p:pic>
    </p:spTree>
    <p:extLst>
      <p:ext uri="{BB962C8B-B14F-4D97-AF65-F5344CB8AC3E}">
        <p14:creationId xmlns:p14="http://schemas.microsoft.com/office/powerpoint/2010/main" val="69876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3">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13A9B56A-BC7E-41E3-9A28-ECEF596A366D}"/>
              </a:ext>
            </a:extLst>
          </p:cNvPr>
          <p:cNvSpPr txBox="1"/>
          <p:nvPr/>
        </p:nvSpPr>
        <p:spPr>
          <a:xfrm>
            <a:off x="4581981" y="5552483"/>
            <a:ext cx="7054427" cy="553998"/>
          </a:xfrm>
          <a:prstGeom prst="rect">
            <a:avLst/>
          </a:prstGeom>
          <a:noFill/>
        </p:spPr>
        <p:txBody>
          <a:bodyPr wrap="square" rtlCol="0">
            <a:spAutoFit/>
          </a:bodyPr>
          <a:lstStyle/>
          <a:p>
            <a:pPr algn="ctr"/>
            <a:r>
              <a:rPr lang="en-US" sz="1000" dirty="0">
                <a:solidFill>
                  <a:schemeClr val="bg1">
                    <a:lumMod val="75000"/>
                  </a:schemeClr>
                </a:solidFill>
              </a:rPr>
              <a:t>The NASA analysis showed IMERG rainfall estimates over the western Pacific Ocean during the period from September 11-17, 2018. Rainfall totals above 300 mm (11.8 inches) were often indicated along Mangkhut’s path. The highest rainfall accumulation estimates of over 700 mm (27.6 inches) were shown by IMERG south of Mangkhut’s track in the Philippine Sea. Credit: NASA/JAXA, Hal Pierce</a:t>
            </a:r>
          </a:p>
        </p:txBody>
      </p:sp>
      <p:pic>
        <p:nvPicPr>
          <p:cNvPr id="2050" name="Picture 2" descr="GPM image of Mangkhut's rainfall totals">
            <a:extLst>
              <a:ext uri="{FF2B5EF4-FFF2-40B4-BE49-F238E27FC236}">
                <a16:creationId xmlns:a16="http://schemas.microsoft.com/office/drawing/2014/main" id="{321E94DD-5754-46A8-B748-312DBB102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981" y="1513089"/>
            <a:ext cx="7054427" cy="396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5">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grpSp>
        <p:nvGrpSpPr>
          <p:cNvPr id="5" name="Group 4">
            <a:extLst>
              <a:ext uri="{FF2B5EF4-FFF2-40B4-BE49-F238E27FC236}">
                <a16:creationId xmlns:a16="http://schemas.microsoft.com/office/drawing/2014/main" id="{3EA41E6F-C2B6-4E01-90C5-2481BC2F4DC2}"/>
              </a:ext>
            </a:extLst>
          </p:cNvPr>
          <p:cNvGrpSpPr/>
          <p:nvPr/>
        </p:nvGrpSpPr>
        <p:grpSpPr>
          <a:xfrm>
            <a:off x="555592" y="1513089"/>
            <a:ext cx="3764875" cy="4342287"/>
            <a:chOff x="857432" y="1251751"/>
            <a:chExt cx="3764875" cy="4342287"/>
          </a:xfrm>
        </p:grpSpPr>
        <p:sp>
          <p:nvSpPr>
            <p:cNvPr id="4" name="Rectangle: Rounded Corners 3">
              <a:extLst>
                <a:ext uri="{FF2B5EF4-FFF2-40B4-BE49-F238E27FC236}">
                  <a16:creationId xmlns:a16="http://schemas.microsoft.com/office/drawing/2014/main" id="{74BF2F77-6A22-4DCA-A830-4B2DAF4FF2BE}"/>
                </a:ext>
              </a:extLst>
            </p:cNvPr>
            <p:cNvSpPr/>
            <p:nvPr/>
          </p:nvSpPr>
          <p:spPr>
            <a:xfrm>
              <a:off x="857432" y="125175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857432" y="174737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857432" y="224299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857432" y="273862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857432" y="3234243"/>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857432" y="3729866"/>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857432" y="42254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857432" y="47211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857432" y="521673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4296792" y="1277643"/>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4296792" y="1773266"/>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4296792" y="2268889"/>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4296792" y="2764512"/>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4296792" y="3260135"/>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4296792" y="3755758"/>
              <a:ext cx="325515" cy="325515"/>
              <a:chOff x="5770485" y="1367161"/>
              <a:chExt cx="325515" cy="325515"/>
            </a:xfrm>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4296792" y="4251381"/>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4296792" y="4747004"/>
              <a:ext cx="325515" cy="325515"/>
              <a:chOff x="5770485" y="1367161"/>
              <a:chExt cx="325515" cy="325515"/>
            </a:xfrm>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4296792" y="5242629"/>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a:extLst>
              <a:ext uri="{FF2B5EF4-FFF2-40B4-BE49-F238E27FC236}">
                <a16:creationId xmlns:a16="http://schemas.microsoft.com/office/drawing/2014/main" id="{13A9B56A-BC7E-41E3-9A28-ECEF596A366D}"/>
              </a:ext>
            </a:extLst>
          </p:cNvPr>
          <p:cNvSpPr txBox="1"/>
          <p:nvPr/>
        </p:nvSpPr>
        <p:spPr>
          <a:xfrm>
            <a:off x="6061754" y="5629427"/>
            <a:ext cx="4219424" cy="400110"/>
          </a:xfrm>
          <a:prstGeom prst="rect">
            <a:avLst/>
          </a:prstGeom>
          <a:noFill/>
        </p:spPr>
        <p:txBody>
          <a:bodyPr wrap="none" rtlCol="0">
            <a:spAutoFit/>
          </a:bodyPr>
          <a:lstStyle/>
          <a:p>
            <a:pPr algn="ctr"/>
            <a:r>
              <a:rPr lang="en-US" sz="1000" dirty="0">
                <a:solidFill>
                  <a:schemeClr val="bg1">
                    <a:lumMod val="75000"/>
                  </a:schemeClr>
                </a:solidFill>
              </a:rPr>
              <a:t>Modeled ocean acidification through 2100 from NOAA's Science On a Sphere.</a:t>
            </a:r>
          </a:p>
          <a:p>
            <a:pPr algn="ctr"/>
            <a:r>
              <a:rPr lang="en-US" sz="1000" dirty="0">
                <a:solidFill>
                  <a:schemeClr val="bg1">
                    <a:lumMod val="75000"/>
                  </a:schemeClr>
                </a:solidFill>
              </a:rPr>
              <a:t>Credit: </a:t>
            </a:r>
            <a:r>
              <a:rPr lang="it-IT" sz="1000" dirty="0">
                <a:solidFill>
                  <a:schemeClr val="bg1">
                    <a:lumMod val="75000"/>
                  </a:schemeClr>
                </a:solidFill>
              </a:rPr>
              <a:t>NOAA</a:t>
            </a:r>
            <a:endParaRPr lang="en-US" sz="1000" dirty="0">
              <a:solidFill>
                <a:schemeClr val="bg1">
                  <a:lumMod val="75000"/>
                </a:schemeClr>
              </a:solidFill>
            </a:endParaRPr>
          </a:p>
        </p:txBody>
      </p:sp>
      <p:pic>
        <p:nvPicPr>
          <p:cNvPr id="18" name="ph_720p">
            <a:hlinkClick r:id="" action="ppaction://media"/>
            <a:extLst>
              <a:ext uri="{FF2B5EF4-FFF2-40B4-BE49-F238E27FC236}">
                <a16:creationId xmlns:a16="http://schemas.microsoft.com/office/drawing/2014/main" id="{8E487A79-F44B-4BD4-9AFD-068D2B39285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10599" y="1538981"/>
            <a:ext cx="7125809" cy="4008268"/>
          </a:xfrm>
          <a:prstGeom prst="rect">
            <a:avLst/>
          </a:prstGeom>
        </p:spPr>
      </p:pic>
    </p:spTree>
    <p:extLst>
      <p:ext uri="{BB962C8B-B14F-4D97-AF65-F5344CB8AC3E}">
        <p14:creationId xmlns:p14="http://schemas.microsoft.com/office/powerpoint/2010/main" val="19909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According to NASA …</a:t>
            </a:r>
          </a:p>
        </p:txBody>
      </p:sp>
      <p:sp>
        <p:nvSpPr>
          <p:cNvPr id="4" name="TextBox 3">
            <a:extLst>
              <a:ext uri="{FF2B5EF4-FFF2-40B4-BE49-F238E27FC236}">
                <a16:creationId xmlns:a16="http://schemas.microsoft.com/office/drawing/2014/main" id="{16268C66-80A7-472C-8779-882C437A022F}"/>
              </a:ext>
            </a:extLst>
          </p:cNvPr>
          <p:cNvSpPr txBox="1"/>
          <p:nvPr/>
        </p:nvSpPr>
        <p:spPr>
          <a:xfrm>
            <a:off x="0" y="892606"/>
            <a:ext cx="3073757" cy="1200329"/>
          </a:xfrm>
          <a:prstGeom prst="rect">
            <a:avLst/>
          </a:prstGeom>
          <a:solidFill>
            <a:schemeClr val="tx1">
              <a:lumMod val="75000"/>
              <a:lumOff val="25000"/>
            </a:schemeClr>
          </a:solidFill>
        </p:spPr>
        <p:txBody>
          <a:bodyPr wrap="square" rtlCol="0">
            <a:spAutoFit/>
          </a:bodyPr>
          <a:lstStyle/>
          <a:p>
            <a:pPr algn="ctr"/>
            <a:r>
              <a:rPr lang="en-US" dirty="0">
                <a:solidFill>
                  <a:schemeClr val="bg1"/>
                </a:solidFill>
              </a:rPr>
              <a:t>Airborne CO2 levels are at their highest in 650,000 years</a:t>
            </a:r>
          </a:p>
          <a:p>
            <a:pPr algn="ctr"/>
            <a:endParaRPr lang="en-US" dirty="0">
              <a:solidFill>
                <a:schemeClr val="bg1"/>
              </a:solidFill>
            </a:endParaRPr>
          </a:p>
          <a:p>
            <a:pPr algn="ctr"/>
            <a:endParaRPr lang="en-US" dirty="0">
              <a:solidFill>
                <a:schemeClr val="bg1"/>
              </a:solidFill>
            </a:endParaRPr>
          </a:p>
        </p:txBody>
      </p:sp>
      <p:sp>
        <p:nvSpPr>
          <p:cNvPr id="40" name="TextBox 39">
            <a:extLst>
              <a:ext uri="{FF2B5EF4-FFF2-40B4-BE49-F238E27FC236}">
                <a16:creationId xmlns:a16="http://schemas.microsoft.com/office/drawing/2014/main" id="{1DC41DAF-87CB-4A0B-BD13-573E3462551A}"/>
              </a:ext>
            </a:extLst>
          </p:cNvPr>
          <p:cNvSpPr txBox="1"/>
          <p:nvPr/>
        </p:nvSpPr>
        <p:spPr>
          <a:xfrm>
            <a:off x="3070047" y="892607"/>
            <a:ext cx="3036114" cy="1200329"/>
          </a:xfrm>
          <a:prstGeom prst="rect">
            <a:avLst/>
          </a:prstGeom>
          <a:solidFill>
            <a:schemeClr val="tx1">
              <a:lumMod val="75000"/>
              <a:lumOff val="25000"/>
            </a:schemeClr>
          </a:solidFill>
        </p:spPr>
        <p:txBody>
          <a:bodyPr wrap="square" rtlCol="0">
            <a:spAutoFit/>
          </a:bodyPr>
          <a:lstStyle/>
          <a:p>
            <a:pPr algn="ctr"/>
            <a:r>
              <a:rPr lang="en-US" dirty="0">
                <a:solidFill>
                  <a:schemeClr val="bg1"/>
                </a:solidFill>
              </a:rPr>
              <a:t>Since 2001, Earth has experienced 18 of the 19 warmest years on record</a:t>
            </a:r>
          </a:p>
          <a:p>
            <a:pPr algn="ctr"/>
            <a:endParaRPr lang="en-US" dirty="0">
              <a:solidFill>
                <a:schemeClr val="bg1"/>
              </a:solidFill>
            </a:endParaRPr>
          </a:p>
        </p:txBody>
      </p:sp>
      <p:sp>
        <p:nvSpPr>
          <p:cNvPr id="41" name="TextBox 40">
            <a:extLst>
              <a:ext uri="{FF2B5EF4-FFF2-40B4-BE49-F238E27FC236}">
                <a16:creationId xmlns:a16="http://schemas.microsoft.com/office/drawing/2014/main" id="{C573A799-4AB0-43B2-AEB0-645E41E34C5A}"/>
              </a:ext>
            </a:extLst>
          </p:cNvPr>
          <p:cNvSpPr txBox="1"/>
          <p:nvPr/>
        </p:nvSpPr>
        <p:spPr>
          <a:xfrm>
            <a:off x="6102451" y="892606"/>
            <a:ext cx="3036114" cy="1200329"/>
          </a:xfrm>
          <a:prstGeom prst="rect">
            <a:avLst/>
          </a:prstGeom>
          <a:solidFill>
            <a:schemeClr val="tx1">
              <a:lumMod val="75000"/>
              <a:lumOff val="25000"/>
            </a:schemeClr>
          </a:solidFill>
        </p:spPr>
        <p:txBody>
          <a:bodyPr wrap="square" rtlCol="0">
            <a:spAutoFit/>
          </a:bodyPr>
          <a:lstStyle/>
          <a:p>
            <a:pPr algn="ctr"/>
            <a:r>
              <a:rPr lang="en-US" dirty="0">
                <a:solidFill>
                  <a:schemeClr val="bg1"/>
                </a:solidFill>
              </a:rPr>
              <a:t>Polar ice sheets are losing mass</a:t>
            </a:r>
          </a:p>
          <a:p>
            <a:pPr algn="ctr"/>
            <a:endParaRPr lang="en-US" dirty="0">
              <a:solidFill>
                <a:schemeClr val="bg1"/>
              </a:solidFill>
            </a:endParaRPr>
          </a:p>
          <a:p>
            <a:pPr algn="ctr"/>
            <a:endParaRPr lang="en-US" dirty="0">
              <a:solidFill>
                <a:schemeClr val="bg1"/>
              </a:solidFill>
            </a:endParaRPr>
          </a:p>
        </p:txBody>
      </p:sp>
      <p:sp>
        <p:nvSpPr>
          <p:cNvPr id="42" name="TextBox 41">
            <a:extLst>
              <a:ext uri="{FF2B5EF4-FFF2-40B4-BE49-F238E27FC236}">
                <a16:creationId xmlns:a16="http://schemas.microsoft.com/office/drawing/2014/main" id="{484C5346-ED60-4465-AEEE-13E1E5A7BE99}"/>
              </a:ext>
            </a:extLst>
          </p:cNvPr>
          <p:cNvSpPr txBox="1"/>
          <p:nvPr/>
        </p:nvSpPr>
        <p:spPr>
          <a:xfrm>
            <a:off x="9134856" y="892606"/>
            <a:ext cx="3057144" cy="1200329"/>
          </a:xfrm>
          <a:prstGeom prst="rect">
            <a:avLst/>
          </a:prstGeom>
          <a:solidFill>
            <a:schemeClr val="tx1">
              <a:lumMod val="75000"/>
              <a:lumOff val="25000"/>
            </a:schemeClr>
          </a:solidFill>
        </p:spPr>
        <p:txBody>
          <a:bodyPr wrap="square" rtlCol="0">
            <a:spAutoFit/>
          </a:bodyPr>
          <a:lstStyle/>
          <a:p>
            <a:pPr algn="ctr"/>
            <a:r>
              <a:rPr lang="en-US" dirty="0">
                <a:solidFill>
                  <a:schemeClr val="bg1"/>
                </a:solidFill>
              </a:rPr>
              <a:t>Global average sea level has risen about 128mm over the last 100 years</a:t>
            </a:r>
          </a:p>
          <a:p>
            <a:pPr algn="ctr"/>
            <a:endParaRPr lang="en-US" dirty="0">
              <a:solidFill>
                <a:schemeClr val="bg1"/>
              </a:solidFill>
            </a:endParaRP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2">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pic>
        <p:nvPicPr>
          <p:cNvPr id="6" name="Picture 5">
            <a:extLst>
              <a:ext uri="{FF2B5EF4-FFF2-40B4-BE49-F238E27FC236}">
                <a16:creationId xmlns:a16="http://schemas.microsoft.com/office/drawing/2014/main" id="{78087A11-7460-41F2-81DE-3212C3B4A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703" y="2344694"/>
            <a:ext cx="7685369" cy="3806187"/>
          </a:xfrm>
          <a:prstGeom prst="rect">
            <a:avLst/>
          </a:prstGeom>
        </p:spPr>
      </p:pic>
    </p:spTree>
    <p:extLst>
      <p:ext uri="{BB962C8B-B14F-4D97-AF65-F5344CB8AC3E}">
        <p14:creationId xmlns:p14="http://schemas.microsoft.com/office/powerpoint/2010/main" val="113289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graph, based on the comparison of atmospheric samples contained in ice cores and more recent direct  measurements, provides evidence that atmospheric CO2 has increased  since the Industrial Revolution.  (Source: [[LINK||http://www.ncdc.noaa.gov/paleo/icecore/||NOAA]])">
            <a:extLst>
              <a:ext uri="{FF2B5EF4-FFF2-40B4-BE49-F238E27FC236}">
                <a16:creationId xmlns:a16="http://schemas.microsoft.com/office/drawing/2014/main" id="{CEEDFE29-256B-4F45-8B77-1D007A0F6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51"/>
            <a:ext cx="12191999" cy="7619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We can see trends in the long-term data</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3">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5" name="TextBox 4">
            <a:extLst>
              <a:ext uri="{FF2B5EF4-FFF2-40B4-BE49-F238E27FC236}">
                <a16:creationId xmlns:a16="http://schemas.microsoft.com/office/drawing/2014/main" id="{B6DF35C4-5399-4B92-B2F5-66636FE62E08}"/>
              </a:ext>
            </a:extLst>
          </p:cNvPr>
          <p:cNvSpPr txBox="1"/>
          <p:nvPr/>
        </p:nvSpPr>
        <p:spPr>
          <a:xfrm>
            <a:off x="-2745" y="5429564"/>
            <a:ext cx="12191999" cy="461665"/>
          </a:xfrm>
          <a:prstGeom prst="rect">
            <a:avLst/>
          </a:prstGeom>
          <a:noFill/>
        </p:spPr>
        <p:txBody>
          <a:bodyPr wrap="square" rtlCol="0">
            <a:spAutoFit/>
          </a:bodyPr>
          <a:lstStyle/>
          <a:p>
            <a:pPr algn="ctr"/>
            <a:r>
              <a:rPr lang="en-US" sz="1200" dirty="0">
                <a:solidFill>
                  <a:schemeClr val="bg1"/>
                </a:solidFill>
              </a:rPr>
              <a:t>This graph, based on the comparison of atmospheric samples contained in ice cores and more recent direct measurements, provides evidence that atmospheric CO</a:t>
            </a:r>
            <a:r>
              <a:rPr lang="en-US" sz="1200" baseline="-25000" dirty="0">
                <a:solidFill>
                  <a:schemeClr val="bg1"/>
                </a:solidFill>
              </a:rPr>
              <a:t>2</a:t>
            </a:r>
            <a:r>
              <a:rPr lang="en-US" sz="1200" dirty="0">
                <a:solidFill>
                  <a:schemeClr val="bg1"/>
                </a:solidFill>
              </a:rPr>
              <a:t> has increased since the Industrial Revolution. (Credit: Vostok ice core data/J.R. Petit et al.; NOAA Mauna Loa CO2 record.)</a:t>
            </a:r>
          </a:p>
        </p:txBody>
      </p:sp>
    </p:spTree>
    <p:extLst>
      <p:ext uri="{BB962C8B-B14F-4D97-AF65-F5344CB8AC3E}">
        <p14:creationId xmlns:p14="http://schemas.microsoft.com/office/powerpoint/2010/main" val="249571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2">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a:solidFill>
            <a:schemeClr val="bg1">
              <a:lumMod val="95000"/>
            </a:schemeClr>
          </a:solidFill>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a:solidFill>
            <a:schemeClr val="bg1">
              <a:lumMod val="95000"/>
            </a:schemeClr>
          </a:solidFill>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16315DA-19EF-464C-954B-53AC14E69DB4}"/>
              </a:ext>
            </a:extLst>
          </p:cNvPr>
          <p:cNvSpPr txBox="1"/>
          <p:nvPr/>
        </p:nvSpPr>
        <p:spPr>
          <a:xfrm>
            <a:off x="7063580" y="5580599"/>
            <a:ext cx="2432076" cy="400110"/>
          </a:xfrm>
          <a:prstGeom prst="rect">
            <a:avLst/>
          </a:prstGeom>
          <a:noFill/>
        </p:spPr>
        <p:txBody>
          <a:bodyPr wrap="none" rtlCol="0">
            <a:spAutoFit/>
          </a:bodyPr>
          <a:lstStyle/>
          <a:p>
            <a:pPr algn="ctr"/>
            <a:r>
              <a:rPr lang="en-US" sz="1000" dirty="0">
                <a:solidFill>
                  <a:schemeClr val="bg1">
                    <a:lumMod val="75000"/>
                  </a:schemeClr>
                </a:solidFill>
              </a:rPr>
              <a:t>Global Temperature Anomalies; 1880-2018</a:t>
            </a:r>
          </a:p>
          <a:p>
            <a:pPr algn="ctr"/>
            <a:r>
              <a:rPr lang="en-US" sz="1000" dirty="0">
                <a:solidFill>
                  <a:schemeClr val="bg1">
                    <a:lumMod val="75000"/>
                  </a:schemeClr>
                </a:solidFill>
              </a:rPr>
              <a:t>Credit: NASA/GISS</a:t>
            </a:r>
          </a:p>
        </p:txBody>
      </p:sp>
      <p:pic>
        <p:nvPicPr>
          <p:cNvPr id="43" name="Picture 42">
            <a:extLst>
              <a:ext uri="{FF2B5EF4-FFF2-40B4-BE49-F238E27FC236}">
                <a16:creationId xmlns:a16="http://schemas.microsoft.com/office/drawing/2014/main" id="{2832D426-A663-4B90-BA14-4BD9778CA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06" y="1513089"/>
            <a:ext cx="6476303" cy="4147106"/>
          </a:xfrm>
          <a:prstGeom prst="rect">
            <a:avLst/>
          </a:prstGeom>
        </p:spPr>
      </p:pic>
    </p:spTree>
    <p:extLst>
      <p:ext uri="{BB962C8B-B14F-4D97-AF65-F5344CB8AC3E}">
        <p14:creationId xmlns:p14="http://schemas.microsoft.com/office/powerpoint/2010/main" val="362115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2">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a:solidFill>
            <a:schemeClr val="bg1">
              <a:lumMod val="95000"/>
            </a:schemeClr>
          </a:solidFill>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alving front of an ice shelf in West Antarctica.">
            <a:extLst>
              <a:ext uri="{FF2B5EF4-FFF2-40B4-BE49-F238E27FC236}">
                <a16:creationId xmlns:a16="http://schemas.microsoft.com/office/drawing/2014/main" id="{C21C1CA0-DD02-457C-9592-EBF3A28C2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563" y="1521631"/>
            <a:ext cx="5014333" cy="37634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763E1A5-264C-4F91-82CC-2E270F1FFE87}"/>
              </a:ext>
            </a:extLst>
          </p:cNvPr>
          <p:cNvSpPr txBox="1"/>
          <p:nvPr/>
        </p:nvSpPr>
        <p:spPr>
          <a:xfrm>
            <a:off x="5692218" y="5580599"/>
            <a:ext cx="5174815" cy="553998"/>
          </a:xfrm>
          <a:prstGeom prst="rect">
            <a:avLst/>
          </a:prstGeom>
          <a:noFill/>
        </p:spPr>
        <p:txBody>
          <a:bodyPr wrap="none" rtlCol="0">
            <a:spAutoFit/>
          </a:bodyPr>
          <a:lstStyle/>
          <a:p>
            <a:pPr algn="ctr"/>
            <a:r>
              <a:rPr lang="en-US" sz="1000" dirty="0">
                <a:solidFill>
                  <a:schemeClr val="bg1">
                    <a:lumMod val="75000"/>
                  </a:schemeClr>
                </a:solidFill>
              </a:rPr>
              <a:t>Calving front of an ice shelf in West Antarctica. Warming oceans are thought to be connected to</a:t>
            </a:r>
          </a:p>
          <a:p>
            <a:pPr algn="ctr"/>
            <a:r>
              <a:rPr lang="en-US" sz="1000" dirty="0">
                <a:solidFill>
                  <a:schemeClr val="bg1">
                    <a:lumMod val="75000"/>
                  </a:schemeClr>
                </a:solidFill>
              </a:rPr>
              <a:t> the shedding of icebergs from ice sheets, the floating extensions of glaciers.</a:t>
            </a:r>
          </a:p>
          <a:p>
            <a:pPr algn="ctr"/>
            <a:r>
              <a:rPr lang="en-US" sz="1000" dirty="0">
                <a:solidFill>
                  <a:schemeClr val="bg1">
                    <a:lumMod val="75000"/>
                  </a:schemeClr>
                </a:solidFill>
              </a:rPr>
              <a:t>Credit: NASA/GSFC/Jefferson Beck</a:t>
            </a:r>
          </a:p>
        </p:txBody>
      </p:sp>
    </p:spTree>
    <p:extLst>
      <p:ext uri="{BB962C8B-B14F-4D97-AF65-F5344CB8AC3E}">
        <p14:creationId xmlns:p14="http://schemas.microsoft.com/office/powerpoint/2010/main" val="366730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2">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a:solidFill>
            <a:schemeClr val="bg1">
              <a:lumMod val="95000"/>
            </a:schemeClr>
          </a:solidFill>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id="{F456E250-8018-4408-A5DE-E773363A6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599" y="1538981"/>
            <a:ext cx="7019925" cy="3476625"/>
          </a:xfrm>
          <a:prstGeom prst="rect">
            <a:avLst/>
          </a:prstGeom>
        </p:spPr>
      </p:pic>
      <p:sp>
        <p:nvSpPr>
          <p:cNvPr id="45" name="TextBox 44">
            <a:extLst>
              <a:ext uri="{FF2B5EF4-FFF2-40B4-BE49-F238E27FC236}">
                <a16:creationId xmlns:a16="http://schemas.microsoft.com/office/drawing/2014/main" id="{13A9B56A-BC7E-41E3-9A28-ECEF596A366D}"/>
              </a:ext>
            </a:extLst>
          </p:cNvPr>
          <p:cNvSpPr txBox="1"/>
          <p:nvPr/>
        </p:nvSpPr>
        <p:spPr>
          <a:xfrm>
            <a:off x="6257097" y="4917155"/>
            <a:ext cx="3526928" cy="553998"/>
          </a:xfrm>
          <a:prstGeom prst="rect">
            <a:avLst/>
          </a:prstGeom>
          <a:noFill/>
        </p:spPr>
        <p:txBody>
          <a:bodyPr wrap="none" rtlCol="0">
            <a:spAutoFit/>
          </a:bodyPr>
          <a:lstStyle/>
          <a:p>
            <a:pPr algn="ctr"/>
            <a:r>
              <a:rPr lang="en-US" sz="1000" dirty="0">
                <a:solidFill>
                  <a:schemeClr val="bg1">
                    <a:lumMod val="75000"/>
                  </a:schemeClr>
                </a:solidFill>
              </a:rPr>
              <a:t>Antarctica Mass Variation since 2002</a:t>
            </a:r>
          </a:p>
          <a:p>
            <a:pPr algn="ctr"/>
            <a:r>
              <a:rPr lang="en-US" sz="1000" dirty="0">
                <a:solidFill>
                  <a:schemeClr val="bg1">
                    <a:lumMod val="75000"/>
                  </a:schemeClr>
                </a:solidFill>
              </a:rPr>
              <a:t>Data source: Ice mass measurement by NASA's GRACE satellites.</a:t>
            </a:r>
            <a:br>
              <a:rPr lang="en-US" sz="1000" dirty="0">
                <a:solidFill>
                  <a:schemeClr val="bg1">
                    <a:lumMod val="75000"/>
                  </a:schemeClr>
                </a:solidFill>
              </a:rPr>
            </a:br>
            <a:r>
              <a:rPr lang="en-US" sz="1000" dirty="0">
                <a:solidFill>
                  <a:schemeClr val="bg1">
                    <a:lumMod val="75000"/>
                  </a:schemeClr>
                </a:solidFill>
              </a:rPr>
              <a:t>Credit: NASA</a:t>
            </a:r>
          </a:p>
        </p:txBody>
      </p:sp>
    </p:spTree>
    <p:extLst>
      <p:ext uri="{BB962C8B-B14F-4D97-AF65-F5344CB8AC3E}">
        <p14:creationId xmlns:p14="http://schemas.microsoft.com/office/powerpoint/2010/main" val="247672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3">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a:solidFill>
            <a:schemeClr val="bg1">
              <a:lumMod val="95000"/>
            </a:schemeClr>
          </a:solidFill>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A5AEA523-8306-4562-B35F-F258A5B2E7F4}"/>
              </a:ext>
            </a:extLst>
          </p:cNvPr>
          <p:cNvSpPr txBox="1"/>
          <p:nvPr/>
        </p:nvSpPr>
        <p:spPr>
          <a:xfrm>
            <a:off x="6825737" y="4017096"/>
            <a:ext cx="2472152" cy="400110"/>
          </a:xfrm>
          <a:prstGeom prst="rect">
            <a:avLst/>
          </a:prstGeom>
          <a:noFill/>
        </p:spPr>
        <p:txBody>
          <a:bodyPr wrap="none" rtlCol="0">
            <a:spAutoFit/>
          </a:bodyPr>
          <a:lstStyle/>
          <a:p>
            <a:pPr algn="ctr"/>
            <a:r>
              <a:rPr lang="en-US" sz="1000" dirty="0">
                <a:solidFill>
                  <a:schemeClr val="bg1">
                    <a:lumMod val="75000"/>
                  </a:schemeClr>
                </a:solidFill>
              </a:rPr>
              <a:t>Kilimanjaro Glacier Retreating, 1993 &amp; 2000</a:t>
            </a:r>
            <a:br>
              <a:rPr lang="en-US" sz="1000" dirty="0">
                <a:solidFill>
                  <a:schemeClr val="bg1">
                    <a:lumMod val="75000"/>
                  </a:schemeClr>
                </a:solidFill>
              </a:rPr>
            </a:br>
            <a:r>
              <a:rPr lang="en-US" sz="1000" dirty="0">
                <a:solidFill>
                  <a:schemeClr val="bg1">
                    <a:lumMod val="75000"/>
                  </a:schemeClr>
                </a:solidFill>
              </a:rPr>
              <a:t>Credit: NASA, LANDSAT Satellite Mission</a:t>
            </a:r>
          </a:p>
        </p:txBody>
      </p:sp>
      <p:grpSp>
        <p:nvGrpSpPr>
          <p:cNvPr id="52" name="Group 51">
            <a:extLst>
              <a:ext uri="{FF2B5EF4-FFF2-40B4-BE49-F238E27FC236}">
                <a16:creationId xmlns:a16="http://schemas.microsoft.com/office/drawing/2014/main" id="{1E09162A-9820-48BE-93BF-BD474164ABB1}"/>
              </a:ext>
            </a:extLst>
          </p:cNvPr>
          <p:cNvGrpSpPr/>
          <p:nvPr/>
        </p:nvGrpSpPr>
        <p:grpSpPr>
          <a:xfrm>
            <a:off x="4518805" y="1538981"/>
            <a:ext cx="7117603" cy="2447274"/>
            <a:chOff x="4518805" y="1538981"/>
            <a:chExt cx="7117603" cy="2447274"/>
          </a:xfrm>
        </p:grpSpPr>
        <p:pic>
          <p:nvPicPr>
            <p:cNvPr id="44" name="Picture 43">
              <a:extLst>
                <a:ext uri="{FF2B5EF4-FFF2-40B4-BE49-F238E27FC236}">
                  <a16:creationId xmlns:a16="http://schemas.microsoft.com/office/drawing/2014/main" id="{6DFFA177-EAF6-4642-865E-49FFEB8A7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805" y="1553616"/>
              <a:ext cx="3543008" cy="2432639"/>
            </a:xfrm>
            <a:prstGeom prst="rect">
              <a:avLst/>
            </a:prstGeom>
          </p:spPr>
        </p:pic>
        <p:pic>
          <p:nvPicPr>
            <p:cNvPr id="49" name="Picture 48">
              <a:extLst>
                <a:ext uri="{FF2B5EF4-FFF2-40B4-BE49-F238E27FC236}">
                  <a16:creationId xmlns:a16="http://schemas.microsoft.com/office/drawing/2014/main" id="{D9D7FA62-8E7F-4812-860C-1399B7758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401" y="1553616"/>
              <a:ext cx="3543007" cy="2432639"/>
            </a:xfrm>
            <a:prstGeom prst="rect">
              <a:avLst/>
            </a:prstGeom>
          </p:spPr>
        </p:pic>
        <p:sp>
          <p:nvSpPr>
            <p:cNvPr id="50" name="TextBox 49">
              <a:extLst>
                <a:ext uri="{FF2B5EF4-FFF2-40B4-BE49-F238E27FC236}">
                  <a16:creationId xmlns:a16="http://schemas.microsoft.com/office/drawing/2014/main" id="{437F65A9-00E2-4D26-AB1D-08815DC1028A}"/>
                </a:ext>
              </a:extLst>
            </p:cNvPr>
            <p:cNvSpPr txBox="1"/>
            <p:nvPr/>
          </p:nvSpPr>
          <p:spPr>
            <a:xfrm>
              <a:off x="7261594" y="1538981"/>
              <a:ext cx="800219" cy="369332"/>
            </a:xfrm>
            <a:prstGeom prst="rect">
              <a:avLst/>
            </a:prstGeom>
            <a:noFill/>
          </p:spPr>
          <p:txBody>
            <a:bodyPr wrap="none" rtlCol="0">
              <a:spAutoFit/>
            </a:bodyPr>
            <a:lstStyle/>
            <a:p>
              <a:r>
                <a:rPr lang="en-US" dirty="0">
                  <a:solidFill>
                    <a:schemeClr val="bg1"/>
                  </a:solidFill>
                  <a:latin typeface="Arial Black" panose="020B0A04020102020204" pitchFamily="34" charset="0"/>
                </a:rPr>
                <a:t>1993</a:t>
              </a:r>
            </a:p>
          </p:txBody>
        </p:sp>
        <p:sp>
          <p:nvSpPr>
            <p:cNvPr id="53" name="TextBox 52">
              <a:extLst>
                <a:ext uri="{FF2B5EF4-FFF2-40B4-BE49-F238E27FC236}">
                  <a16:creationId xmlns:a16="http://schemas.microsoft.com/office/drawing/2014/main" id="{86EA4124-F65A-4CB5-9080-631292A645D2}"/>
                </a:ext>
              </a:extLst>
            </p:cNvPr>
            <p:cNvSpPr txBox="1"/>
            <p:nvPr/>
          </p:nvSpPr>
          <p:spPr>
            <a:xfrm>
              <a:off x="10836189" y="1538981"/>
              <a:ext cx="800219" cy="369332"/>
            </a:xfrm>
            <a:prstGeom prst="rect">
              <a:avLst/>
            </a:prstGeom>
            <a:noFill/>
          </p:spPr>
          <p:txBody>
            <a:bodyPr wrap="none" rtlCol="0">
              <a:spAutoFit/>
            </a:bodyPr>
            <a:lstStyle/>
            <a:p>
              <a:r>
                <a:rPr lang="en-US" dirty="0">
                  <a:solidFill>
                    <a:schemeClr val="bg1"/>
                  </a:solidFill>
                  <a:latin typeface="Arial Black" panose="020B0A04020102020204" pitchFamily="34" charset="0"/>
                </a:rPr>
                <a:t>2000</a:t>
              </a:r>
            </a:p>
          </p:txBody>
        </p:sp>
      </p:grpSp>
    </p:spTree>
    <p:extLst>
      <p:ext uri="{BB962C8B-B14F-4D97-AF65-F5344CB8AC3E}">
        <p14:creationId xmlns:p14="http://schemas.microsoft.com/office/powerpoint/2010/main" val="84840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3">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a:solidFill>
            <a:schemeClr val="bg1">
              <a:lumMod val="95000"/>
            </a:schemeClr>
          </a:solidFill>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13A9B56A-BC7E-41E3-9A28-ECEF596A366D}"/>
              </a:ext>
            </a:extLst>
          </p:cNvPr>
          <p:cNvSpPr txBox="1"/>
          <p:nvPr/>
        </p:nvSpPr>
        <p:spPr>
          <a:xfrm>
            <a:off x="10104699" y="1035864"/>
            <a:ext cx="1961809" cy="2554545"/>
          </a:xfrm>
          <a:prstGeom prst="rect">
            <a:avLst/>
          </a:prstGeom>
          <a:noFill/>
        </p:spPr>
        <p:txBody>
          <a:bodyPr wrap="square" rtlCol="0">
            <a:spAutoFit/>
          </a:bodyPr>
          <a:lstStyle/>
          <a:p>
            <a:r>
              <a:rPr lang="en-US" sz="1000" dirty="0">
                <a:solidFill>
                  <a:schemeClr val="bg1">
                    <a:lumMod val="75000"/>
                  </a:schemeClr>
                </a:solidFill>
              </a:rPr>
              <a:t>The maps on this page show June snow cover extent anomalies for every third year from 1967 through 2012. Each June’s snow cover is compared to the 1971–2000 mean. Above-average extent appears in shades of blue, and below-average extent appears in shades of orange. Toward the beginning of the series, above-average extents predominate. Toward the end of the series, below-average extents predominate.</a:t>
            </a:r>
          </a:p>
          <a:p>
            <a:br>
              <a:rPr lang="en-US" sz="1000" dirty="0">
                <a:solidFill>
                  <a:schemeClr val="bg1">
                    <a:lumMod val="75000"/>
                  </a:schemeClr>
                </a:solidFill>
              </a:rPr>
            </a:br>
            <a:r>
              <a:rPr lang="en-US" sz="1000" dirty="0">
                <a:solidFill>
                  <a:schemeClr val="bg1">
                    <a:lumMod val="75000"/>
                  </a:schemeClr>
                </a:solidFill>
              </a:rPr>
              <a:t>Credit: NASA Earth Observatory</a:t>
            </a:r>
          </a:p>
        </p:txBody>
      </p:sp>
      <p:pic>
        <p:nvPicPr>
          <p:cNvPr id="17" name="Picture 16">
            <a:extLst>
              <a:ext uri="{FF2B5EF4-FFF2-40B4-BE49-F238E27FC236}">
                <a16:creationId xmlns:a16="http://schemas.microsoft.com/office/drawing/2014/main" id="{A0BA5A8D-7EC8-478F-BD5A-AEB8EC542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19" y="1035865"/>
            <a:ext cx="4064689" cy="5351840"/>
          </a:xfrm>
          <a:prstGeom prst="rect">
            <a:avLst/>
          </a:prstGeom>
        </p:spPr>
      </p:pic>
    </p:spTree>
    <p:extLst>
      <p:ext uri="{BB962C8B-B14F-4D97-AF65-F5344CB8AC3E}">
        <p14:creationId xmlns:p14="http://schemas.microsoft.com/office/powerpoint/2010/main" val="167172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6DEA3-5589-44EC-991A-F8414502FB72}"/>
              </a:ext>
            </a:extLst>
          </p:cNvPr>
          <p:cNvSpPr/>
          <p:nvPr/>
        </p:nvSpPr>
        <p:spPr>
          <a:xfrm>
            <a:off x="0" y="6480699"/>
            <a:ext cx="12192000" cy="3773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Didgeridata | MIT STEAM Camp | 2019</a:t>
            </a:r>
          </a:p>
        </p:txBody>
      </p:sp>
      <p:sp>
        <p:nvSpPr>
          <p:cNvPr id="3" name="Rectangle 2">
            <a:extLst>
              <a:ext uri="{FF2B5EF4-FFF2-40B4-BE49-F238E27FC236}">
                <a16:creationId xmlns:a16="http://schemas.microsoft.com/office/drawing/2014/main" id="{A0A12E84-DFD1-4462-9A81-C489E5832251}"/>
              </a:ext>
            </a:extLst>
          </p:cNvPr>
          <p:cNvSpPr/>
          <p:nvPr/>
        </p:nvSpPr>
        <p:spPr>
          <a:xfrm>
            <a:off x="0" y="0"/>
            <a:ext cx="12192000" cy="88776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Major disruption is occurring globally in several key areas</a:t>
            </a:r>
          </a:p>
        </p:txBody>
      </p:sp>
      <p:sp>
        <p:nvSpPr>
          <p:cNvPr id="78" name="TextBox 77">
            <a:extLst>
              <a:ext uri="{FF2B5EF4-FFF2-40B4-BE49-F238E27FC236}">
                <a16:creationId xmlns:a16="http://schemas.microsoft.com/office/drawing/2014/main" id="{91434076-0E8D-486F-9258-443CC28FCAAE}"/>
              </a:ext>
            </a:extLst>
          </p:cNvPr>
          <p:cNvSpPr txBox="1"/>
          <p:nvPr/>
        </p:nvSpPr>
        <p:spPr>
          <a:xfrm>
            <a:off x="10426950" y="6203699"/>
            <a:ext cx="1767792" cy="276999"/>
          </a:xfrm>
          <a:prstGeom prst="rect">
            <a:avLst/>
          </a:prstGeom>
          <a:noFill/>
        </p:spPr>
        <p:txBody>
          <a:bodyPr wrap="none" rtlCol="0">
            <a:spAutoFit/>
          </a:bodyPr>
          <a:lstStyle/>
          <a:p>
            <a:r>
              <a:rPr lang="en-US" sz="1200" dirty="0">
                <a:solidFill>
                  <a:schemeClr val="bg1">
                    <a:lumMod val="85000"/>
                  </a:schemeClr>
                </a:solidFill>
                <a:hlinkClick r:id="rId2">
                  <a:extLst>
                    <a:ext uri="{A12FA001-AC4F-418D-AE19-62706E023703}">
                      <ahyp:hlinkClr xmlns:ahyp="http://schemas.microsoft.com/office/drawing/2018/hyperlinkcolor" val="tx"/>
                    </a:ext>
                  </a:extLst>
                </a:hlinkClick>
              </a:rPr>
              <a:t>https://climate.nasa.gov/</a:t>
            </a:r>
            <a:endParaRPr lang="en-US" sz="1200" dirty="0">
              <a:solidFill>
                <a:schemeClr val="bg1">
                  <a:lumMod val="85000"/>
                </a:schemeClr>
              </a:solidFill>
            </a:endParaRPr>
          </a:p>
        </p:txBody>
      </p:sp>
      <p:sp>
        <p:nvSpPr>
          <p:cNvPr id="4" name="Rectangle: Rounded Corners 3">
            <a:extLst>
              <a:ext uri="{FF2B5EF4-FFF2-40B4-BE49-F238E27FC236}">
                <a16:creationId xmlns:a16="http://schemas.microsoft.com/office/drawing/2014/main" id="{74BF2F77-6A22-4DCA-A830-4B2DAF4FF2BE}"/>
              </a:ext>
            </a:extLst>
          </p:cNvPr>
          <p:cNvSpPr/>
          <p:nvPr/>
        </p:nvSpPr>
        <p:spPr>
          <a:xfrm>
            <a:off x="555592" y="1513089"/>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Global temperature</a:t>
            </a:r>
          </a:p>
        </p:txBody>
      </p:sp>
      <p:sp>
        <p:nvSpPr>
          <p:cNvPr id="8" name="Rectangle: Rounded Corners 7">
            <a:extLst>
              <a:ext uri="{FF2B5EF4-FFF2-40B4-BE49-F238E27FC236}">
                <a16:creationId xmlns:a16="http://schemas.microsoft.com/office/drawing/2014/main" id="{EA5935E2-87FC-4D1F-8D70-AF92DBD91F39}"/>
              </a:ext>
            </a:extLst>
          </p:cNvPr>
          <p:cNvSpPr/>
          <p:nvPr/>
        </p:nvSpPr>
        <p:spPr>
          <a:xfrm>
            <a:off x="555592" y="2008712"/>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temperature</a:t>
            </a:r>
          </a:p>
        </p:txBody>
      </p:sp>
      <p:sp>
        <p:nvSpPr>
          <p:cNvPr id="9" name="Rectangle: Rounded Corners 8">
            <a:extLst>
              <a:ext uri="{FF2B5EF4-FFF2-40B4-BE49-F238E27FC236}">
                <a16:creationId xmlns:a16="http://schemas.microsoft.com/office/drawing/2014/main" id="{837B3E0E-3986-4CED-8036-5EEAAF11AAA3}"/>
              </a:ext>
            </a:extLst>
          </p:cNvPr>
          <p:cNvSpPr/>
          <p:nvPr/>
        </p:nvSpPr>
        <p:spPr>
          <a:xfrm>
            <a:off x="555592" y="250433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Ice sheet area</a:t>
            </a:r>
          </a:p>
        </p:txBody>
      </p:sp>
      <p:sp>
        <p:nvSpPr>
          <p:cNvPr id="10" name="Rectangle: Rounded Corners 9">
            <a:extLst>
              <a:ext uri="{FF2B5EF4-FFF2-40B4-BE49-F238E27FC236}">
                <a16:creationId xmlns:a16="http://schemas.microsoft.com/office/drawing/2014/main" id="{55E72E79-C38A-4B95-B648-D003775233B0}"/>
              </a:ext>
            </a:extLst>
          </p:cNvPr>
          <p:cNvSpPr/>
          <p:nvPr/>
        </p:nvSpPr>
        <p:spPr>
          <a:xfrm>
            <a:off x="555592" y="2999958"/>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Glacier area</a:t>
            </a:r>
          </a:p>
        </p:txBody>
      </p:sp>
      <p:sp>
        <p:nvSpPr>
          <p:cNvPr id="11" name="Rectangle: Rounded Corners 10">
            <a:extLst>
              <a:ext uri="{FF2B5EF4-FFF2-40B4-BE49-F238E27FC236}">
                <a16:creationId xmlns:a16="http://schemas.microsoft.com/office/drawing/2014/main" id="{9F3E6B94-D5ED-45FD-9653-D7428CDA1CCE}"/>
              </a:ext>
            </a:extLst>
          </p:cNvPr>
          <p:cNvSpPr/>
          <p:nvPr/>
        </p:nvSpPr>
        <p:spPr>
          <a:xfrm>
            <a:off x="555592" y="3495581"/>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Snow Cover</a:t>
            </a:r>
          </a:p>
        </p:txBody>
      </p:sp>
      <p:sp>
        <p:nvSpPr>
          <p:cNvPr id="12" name="Rectangle: Rounded Corners 11">
            <a:extLst>
              <a:ext uri="{FF2B5EF4-FFF2-40B4-BE49-F238E27FC236}">
                <a16:creationId xmlns:a16="http://schemas.microsoft.com/office/drawing/2014/main" id="{FA31C606-DB2B-4372-9790-066595DF9D44}"/>
              </a:ext>
            </a:extLst>
          </p:cNvPr>
          <p:cNvSpPr/>
          <p:nvPr/>
        </p:nvSpPr>
        <p:spPr>
          <a:xfrm>
            <a:off x="555592" y="3991204"/>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Sea Level</a:t>
            </a:r>
          </a:p>
        </p:txBody>
      </p:sp>
      <p:sp>
        <p:nvSpPr>
          <p:cNvPr id="13" name="Rectangle: Rounded Corners 12">
            <a:extLst>
              <a:ext uri="{FF2B5EF4-FFF2-40B4-BE49-F238E27FC236}">
                <a16:creationId xmlns:a16="http://schemas.microsoft.com/office/drawing/2014/main" id="{577B0DC2-84E8-4012-B4B6-AD2B9ECBA898}"/>
              </a:ext>
            </a:extLst>
          </p:cNvPr>
          <p:cNvSpPr/>
          <p:nvPr/>
        </p:nvSpPr>
        <p:spPr>
          <a:xfrm>
            <a:off x="555592" y="4486827"/>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Arctic Sea Ice</a:t>
            </a:r>
          </a:p>
        </p:txBody>
      </p:sp>
      <p:sp>
        <p:nvSpPr>
          <p:cNvPr id="14" name="Rectangle: Rounded Corners 13">
            <a:extLst>
              <a:ext uri="{FF2B5EF4-FFF2-40B4-BE49-F238E27FC236}">
                <a16:creationId xmlns:a16="http://schemas.microsoft.com/office/drawing/2014/main" id="{0A131B83-1909-4435-AC07-0A37F4BDC9D9}"/>
              </a:ext>
            </a:extLst>
          </p:cNvPr>
          <p:cNvSpPr/>
          <p:nvPr/>
        </p:nvSpPr>
        <p:spPr>
          <a:xfrm>
            <a:off x="555592" y="4982450"/>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Extreme Weather Events</a:t>
            </a:r>
          </a:p>
        </p:txBody>
      </p:sp>
      <p:sp>
        <p:nvSpPr>
          <p:cNvPr id="15" name="Rectangle: Rounded Corners 14">
            <a:extLst>
              <a:ext uri="{FF2B5EF4-FFF2-40B4-BE49-F238E27FC236}">
                <a16:creationId xmlns:a16="http://schemas.microsoft.com/office/drawing/2014/main" id="{83FFED99-7B43-4C00-B103-1757083BEA69}"/>
              </a:ext>
            </a:extLst>
          </p:cNvPr>
          <p:cNvSpPr/>
          <p:nvPr/>
        </p:nvSpPr>
        <p:spPr>
          <a:xfrm>
            <a:off x="555592" y="5478075"/>
            <a:ext cx="3249227" cy="37730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Ocean pH </a:t>
            </a:r>
          </a:p>
        </p:txBody>
      </p:sp>
      <p:grpSp>
        <p:nvGrpSpPr>
          <p:cNvPr id="16" name="Group 15">
            <a:extLst>
              <a:ext uri="{FF2B5EF4-FFF2-40B4-BE49-F238E27FC236}">
                <a16:creationId xmlns:a16="http://schemas.microsoft.com/office/drawing/2014/main" id="{8E398C38-7A93-47C1-A7BC-6B1C1C0EE4CF}"/>
              </a:ext>
            </a:extLst>
          </p:cNvPr>
          <p:cNvGrpSpPr/>
          <p:nvPr/>
        </p:nvGrpSpPr>
        <p:grpSpPr>
          <a:xfrm rot="10800000">
            <a:off x="3994952" y="1538981"/>
            <a:ext cx="325515" cy="325515"/>
            <a:chOff x="5770485" y="1367161"/>
            <a:chExt cx="325515" cy="325515"/>
          </a:xfrm>
        </p:grpSpPr>
        <p:sp>
          <p:nvSpPr>
            <p:cNvPr id="6" name="Rectangle: Rounded Corners 5">
              <a:extLst>
                <a:ext uri="{FF2B5EF4-FFF2-40B4-BE49-F238E27FC236}">
                  <a16:creationId xmlns:a16="http://schemas.microsoft.com/office/drawing/2014/main" id="{8E61DF9E-86B2-491A-9D0B-DD3361D4ADBA}"/>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7FC170-1B7C-4106-A7C7-5862DEC4C635}"/>
                </a:ext>
              </a:extLst>
            </p:cNvPr>
            <p:cNvSpPr/>
            <p:nvPr/>
          </p:nvSpPr>
          <p:spPr>
            <a:xfrm>
              <a:off x="5826710" y="1415988"/>
              <a:ext cx="213064" cy="227860"/>
            </a:xfrm>
            <a:prstGeom prst="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084D2A-2862-4519-BC11-59FB1D91D7A6}"/>
              </a:ext>
            </a:extLst>
          </p:cNvPr>
          <p:cNvGrpSpPr/>
          <p:nvPr/>
        </p:nvGrpSpPr>
        <p:grpSpPr>
          <a:xfrm rot="10800000">
            <a:off x="3994952" y="2034604"/>
            <a:ext cx="325515" cy="325515"/>
            <a:chOff x="5770485" y="1367161"/>
            <a:chExt cx="325515" cy="325515"/>
          </a:xfrm>
        </p:grpSpPr>
        <p:sp>
          <p:nvSpPr>
            <p:cNvPr id="20" name="Rectangle: Rounded Corners 19">
              <a:extLst>
                <a:ext uri="{FF2B5EF4-FFF2-40B4-BE49-F238E27FC236}">
                  <a16:creationId xmlns:a16="http://schemas.microsoft.com/office/drawing/2014/main" id="{6ACA993B-91B6-4182-B9A7-A0F132F5C2F5}"/>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90F0EEC-CAA0-44DD-9C08-7665E9CFA33A}"/>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383F166-A298-4E77-958F-DCD9916AB242}"/>
              </a:ext>
            </a:extLst>
          </p:cNvPr>
          <p:cNvGrpSpPr/>
          <p:nvPr/>
        </p:nvGrpSpPr>
        <p:grpSpPr>
          <a:xfrm>
            <a:off x="3994952" y="2530227"/>
            <a:ext cx="325515" cy="325515"/>
            <a:chOff x="5770485" y="1367161"/>
            <a:chExt cx="325515" cy="325515"/>
          </a:xfrm>
          <a:solidFill>
            <a:schemeClr val="bg1">
              <a:lumMod val="95000"/>
            </a:schemeClr>
          </a:solidFill>
        </p:grpSpPr>
        <p:sp>
          <p:nvSpPr>
            <p:cNvPr id="23" name="Rectangle: Rounded Corners 22">
              <a:extLst>
                <a:ext uri="{FF2B5EF4-FFF2-40B4-BE49-F238E27FC236}">
                  <a16:creationId xmlns:a16="http://schemas.microsoft.com/office/drawing/2014/main" id="{64628A8E-2B4C-4F6D-B39A-6C3DE93BBEBB}"/>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B48FBEF-D7CA-4090-9FDD-4EB965E69241}"/>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0171546-548D-465C-A8F6-0E3F58D6A83B}"/>
              </a:ext>
            </a:extLst>
          </p:cNvPr>
          <p:cNvGrpSpPr/>
          <p:nvPr/>
        </p:nvGrpSpPr>
        <p:grpSpPr>
          <a:xfrm>
            <a:off x="3994952" y="3025850"/>
            <a:ext cx="325515" cy="325515"/>
            <a:chOff x="5770485" y="1367161"/>
            <a:chExt cx="325515" cy="325515"/>
          </a:xfrm>
          <a:solidFill>
            <a:schemeClr val="bg1">
              <a:lumMod val="95000"/>
            </a:schemeClr>
          </a:solidFill>
        </p:grpSpPr>
        <p:sp>
          <p:nvSpPr>
            <p:cNvPr id="26" name="Rectangle: Rounded Corners 25">
              <a:extLst>
                <a:ext uri="{FF2B5EF4-FFF2-40B4-BE49-F238E27FC236}">
                  <a16:creationId xmlns:a16="http://schemas.microsoft.com/office/drawing/2014/main" id="{1970A341-C5FC-4F2C-8DE6-21BD969EB8F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5D4CDE8-F82C-416F-AD40-EE6AD3E7F188}"/>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CA1EA8E-CABD-44C1-975F-09FF81A48802}"/>
              </a:ext>
            </a:extLst>
          </p:cNvPr>
          <p:cNvGrpSpPr/>
          <p:nvPr/>
        </p:nvGrpSpPr>
        <p:grpSpPr>
          <a:xfrm>
            <a:off x="3994952" y="3521473"/>
            <a:ext cx="325515" cy="325515"/>
            <a:chOff x="5770485" y="1367161"/>
            <a:chExt cx="325515" cy="325515"/>
          </a:xfrm>
          <a:solidFill>
            <a:schemeClr val="bg1">
              <a:lumMod val="95000"/>
            </a:schemeClr>
          </a:solidFill>
        </p:grpSpPr>
        <p:sp>
          <p:nvSpPr>
            <p:cNvPr id="29" name="Rectangle: Rounded Corners 28">
              <a:extLst>
                <a:ext uri="{FF2B5EF4-FFF2-40B4-BE49-F238E27FC236}">
                  <a16:creationId xmlns:a16="http://schemas.microsoft.com/office/drawing/2014/main" id="{C5AF50C3-51BF-48BF-BF9F-34AFF524EFDA}"/>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127DD04-FB90-4324-91DB-9C4FA2F35823}"/>
                </a:ext>
              </a:extLst>
            </p:cNvPr>
            <p:cNvSpPr/>
            <p:nvPr/>
          </p:nvSpPr>
          <p:spPr>
            <a:xfrm>
              <a:off x="5826710" y="1415988"/>
              <a:ext cx="213064" cy="22786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FAB36C-1C49-4E6C-A303-C655FF76CF06}"/>
              </a:ext>
            </a:extLst>
          </p:cNvPr>
          <p:cNvGrpSpPr/>
          <p:nvPr/>
        </p:nvGrpSpPr>
        <p:grpSpPr>
          <a:xfrm rot="10800000">
            <a:off x="3994952" y="4017096"/>
            <a:ext cx="325515" cy="325515"/>
            <a:chOff x="5770485" y="1367161"/>
            <a:chExt cx="325515" cy="325515"/>
          </a:xfrm>
        </p:grpSpPr>
        <p:sp>
          <p:nvSpPr>
            <p:cNvPr id="32" name="Rectangle: Rounded Corners 31">
              <a:extLst>
                <a:ext uri="{FF2B5EF4-FFF2-40B4-BE49-F238E27FC236}">
                  <a16:creationId xmlns:a16="http://schemas.microsoft.com/office/drawing/2014/main" id="{1DBBBB43-3CC8-40BB-985F-01CA3DA8D449}"/>
                </a:ext>
              </a:extLst>
            </p:cNvPr>
            <p:cNvSpPr/>
            <p:nvPr/>
          </p:nvSpPr>
          <p:spPr>
            <a:xfrm>
              <a:off x="5770485" y="1367161"/>
              <a:ext cx="325515" cy="3255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865966A-A556-4B23-84E6-D683DC73F1CE}"/>
                </a:ext>
              </a:extLst>
            </p:cNvPr>
            <p:cNvSpPr/>
            <p:nvPr/>
          </p:nvSpPr>
          <p:spPr>
            <a:xfrm>
              <a:off x="5826710" y="1415988"/>
              <a:ext cx="213064" cy="2278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A72464-5217-4B1A-90C3-D30A5B008EFE}"/>
              </a:ext>
            </a:extLst>
          </p:cNvPr>
          <p:cNvGrpSpPr/>
          <p:nvPr/>
        </p:nvGrpSpPr>
        <p:grpSpPr>
          <a:xfrm>
            <a:off x="3994952" y="4512719"/>
            <a:ext cx="325515" cy="325515"/>
            <a:chOff x="5770485" y="1367161"/>
            <a:chExt cx="325515" cy="325515"/>
          </a:xfrm>
          <a:solidFill>
            <a:schemeClr val="bg1">
              <a:lumMod val="95000"/>
            </a:schemeClr>
          </a:solidFill>
        </p:grpSpPr>
        <p:sp>
          <p:nvSpPr>
            <p:cNvPr id="35" name="Rectangle: Rounded Corners 34">
              <a:extLst>
                <a:ext uri="{FF2B5EF4-FFF2-40B4-BE49-F238E27FC236}">
                  <a16:creationId xmlns:a16="http://schemas.microsoft.com/office/drawing/2014/main" id="{A600E943-04FA-4A26-9368-3B7BD79CFBD5}"/>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02046CD4-7192-41C9-9218-DD02F1671A6C}"/>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D7B5B6E8-B30E-4033-9B3B-3B3E13FC72B8}"/>
              </a:ext>
            </a:extLst>
          </p:cNvPr>
          <p:cNvGrpSpPr/>
          <p:nvPr/>
        </p:nvGrpSpPr>
        <p:grpSpPr>
          <a:xfrm rot="10800000">
            <a:off x="3994952" y="5008342"/>
            <a:ext cx="325515" cy="325515"/>
            <a:chOff x="5770485" y="1367161"/>
            <a:chExt cx="325515" cy="325515"/>
          </a:xfrm>
          <a:solidFill>
            <a:schemeClr val="bg1">
              <a:lumMod val="95000"/>
            </a:schemeClr>
          </a:solidFill>
        </p:grpSpPr>
        <p:sp>
          <p:nvSpPr>
            <p:cNvPr id="38" name="Rectangle: Rounded Corners 37">
              <a:extLst>
                <a:ext uri="{FF2B5EF4-FFF2-40B4-BE49-F238E27FC236}">
                  <a16:creationId xmlns:a16="http://schemas.microsoft.com/office/drawing/2014/main" id="{CF1890F9-0C00-470D-8EF8-59163BA460D4}"/>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10E3D001-8F84-466B-A4AB-21F4957DB633}"/>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78069F-C241-4679-B220-50E77023B666}"/>
              </a:ext>
            </a:extLst>
          </p:cNvPr>
          <p:cNvGrpSpPr/>
          <p:nvPr/>
        </p:nvGrpSpPr>
        <p:grpSpPr>
          <a:xfrm>
            <a:off x="3994952" y="5503967"/>
            <a:ext cx="325515" cy="325515"/>
            <a:chOff x="5770485" y="1367161"/>
            <a:chExt cx="325515" cy="325515"/>
          </a:xfrm>
          <a:solidFill>
            <a:schemeClr val="bg1">
              <a:lumMod val="95000"/>
            </a:schemeClr>
          </a:solidFill>
        </p:grpSpPr>
        <p:sp>
          <p:nvSpPr>
            <p:cNvPr id="41" name="Rectangle: Rounded Corners 40">
              <a:extLst>
                <a:ext uri="{FF2B5EF4-FFF2-40B4-BE49-F238E27FC236}">
                  <a16:creationId xmlns:a16="http://schemas.microsoft.com/office/drawing/2014/main" id="{93C35114-BBDF-4A5D-87A4-135ACB7D967D}"/>
                </a:ext>
              </a:extLst>
            </p:cNvPr>
            <p:cNvSpPr/>
            <p:nvPr/>
          </p:nvSpPr>
          <p:spPr>
            <a:xfrm>
              <a:off x="5770485" y="1367161"/>
              <a:ext cx="325515" cy="325515"/>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91B041A9-F703-48D2-80ED-052B4AB74D84}"/>
                </a:ext>
              </a:extLst>
            </p:cNvPr>
            <p:cNvSpPr/>
            <p:nvPr/>
          </p:nvSpPr>
          <p:spPr>
            <a:xfrm>
              <a:off x="5826710" y="1415988"/>
              <a:ext cx="213064" cy="227860"/>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13A9B56A-BC7E-41E3-9A28-ECEF596A366D}"/>
              </a:ext>
            </a:extLst>
          </p:cNvPr>
          <p:cNvSpPr txBox="1"/>
          <p:nvPr/>
        </p:nvSpPr>
        <p:spPr>
          <a:xfrm>
            <a:off x="6709153" y="5133803"/>
            <a:ext cx="2622834" cy="400110"/>
          </a:xfrm>
          <a:prstGeom prst="rect">
            <a:avLst/>
          </a:prstGeom>
          <a:noFill/>
        </p:spPr>
        <p:txBody>
          <a:bodyPr wrap="none" rtlCol="0">
            <a:spAutoFit/>
          </a:bodyPr>
          <a:lstStyle/>
          <a:p>
            <a:pPr algn="ctr"/>
            <a:r>
              <a:rPr lang="en-US" sz="1000" dirty="0">
                <a:solidFill>
                  <a:schemeClr val="bg1">
                    <a:lumMod val="75000"/>
                  </a:schemeClr>
                </a:solidFill>
              </a:rPr>
              <a:t>Satellite Sea Level Observations, 1993-Present </a:t>
            </a:r>
            <a:br>
              <a:rPr lang="en-US" sz="1000" dirty="0">
                <a:solidFill>
                  <a:schemeClr val="bg1">
                    <a:lumMod val="75000"/>
                  </a:schemeClr>
                </a:solidFill>
              </a:rPr>
            </a:br>
            <a:r>
              <a:rPr lang="en-US" sz="1000" dirty="0">
                <a:solidFill>
                  <a:schemeClr val="bg1">
                    <a:lumMod val="75000"/>
                  </a:schemeClr>
                </a:solidFill>
              </a:rPr>
              <a:t>Credit: NASA Goddard Space Flight Center</a:t>
            </a:r>
          </a:p>
        </p:txBody>
      </p:sp>
      <p:pic>
        <p:nvPicPr>
          <p:cNvPr id="43" name="Picture 42">
            <a:extLst>
              <a:ext uri="{FF2B5EF4-FFF2-40B4-BE49-F238E27FC236}">
                <a16:creationId xmlns:a16="http://schemas.microsoft.com/office/drawing/2014/main" id="{16A63747-14BE-4A61-9FCE-1E40FC2CA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608" y="1538981"/>
            <a:ext cx="7019925" cy="3476625"/>
          </a:xfrm>
          <a:prstGeom prst="rect">
            <a:avLst/>
          </a:prstGeom>
        </p:spPr>
      </p:pic>
    </p:spTree>
    <p:extLst>
      <p:ext uri="{BB962C8B-B14F-4D97-AF65-F5344CB8AC3E}">
        <p14:creationId xmlns:p14="http://schemas.microsoft.com/office/powerpoint/2010/main" val="213996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867</Words>
  <Application>Microsoft Office PowerPoint</Application>
  <PresentationFormat>Widescreen</PresentationFormat>
  <Paragraphs>147</Paragraphs>
  <Slides>12</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Roboto</vt:lpstr>
      <vt:lpstr>Office Theme</vt:lpstr>
      <vt:lpstr>Didgeridata MIT STEAM Camp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Didgeridata MIT STEAM Camp</dc:title>
  <dc:creator>Adam Santone</dc:creator>
  <cp:lastModifiedBy>Adam Santone</cp:lastModifiedBy>
  <cp:revision>32</cp:revision>
  <dcterms:created xsi:type="dcterms:W3CDTF">2019-05-09T20:28:23Z</dcterms:created>
  <dcterms:modified xsi:type="dcterms:W3CDTF">2019-05-10T02:31:46Z</dcterms:modified>
</cp:coreProperties>
</file>